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0" r:id="rId8"/>
    <p:sldId id="268" r:id="rId9"/>
    <p:sldId id="261" r:id="rId10"/>
    <p:sldId id="264" r:id="rId11"/>
    <p:sldId id="262" r:id="rId12"/>
    <p:sldId id="265" r:id="rId13"/>
    <p:sldId id="263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0FDC2-F0F8-4A80-9104-8B646FB4BDD5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2928926" y="2428868"/>
            <a:ext cx="3286148" cy="22860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เจ้าของธุรกิจ</a:t>
            </a:r>
            <a:endParaRPr lang="th-TH" dirty="0"/>
          </a:p>
        </p:txBody>
      </p:sp>
      <p:sp>
        <p:nvSpPr>
          <p:cNvPr id="7" name="Flowchart: Process 6"/>
          <p:cNvSpPr/>
          <p:nvPr/>
        </p:nvSpPr>
        <p:spPr>
          <a:xfrm>
            <a:off x="0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ลูกค้า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0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9" name="Flowchart: Process 8"/>
          <p:cNvSpPr/>
          <p:nvPr/>
        </p:nvSpPr>
        <p:spPr>
          <a:xfrm>
            <a:off x="7215174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10" name="Flowchart: Process 9"/>
          <p:cNvSpPr/>
          <p:nvPr/>
        </p:nvSpPr>
        <p:spPr>
          <a:xfrm>
            <a:off x="7215174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กรมสรรพกร</a:t>
            </a:r>
            <a:endParaRPr lang="th-TH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3036083" y="1464456"/>
            <a:ext cx="1928827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4537075" y="1463661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1928794" y="6500834"/>
            <a:ext cx="1500198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357818" y="6428602"/>
            <a:ext cx="178595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2536017" y="5607859"/>
            <a:ext cx="17859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857356" y="50004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4501356" y="5571346"/>
            <a:ext cx="171451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500694" y="500042"/>
            <a:ext cx="171451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714348" y="3857628"/>
            <a:ext cx="221457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2"/>
          </p:cNvCxnSpPr>
          <p:nvPr/>
        </p:nvCxnSpPr>
        <p:spPr>
          <a:xfrm rot="5400000" flipH="1" flipV="1">
            <a:off x="-196459" y="2196691"/>
            <a:ext cx="2285992" cy="357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10800000">
            <a:off x="6215074" y="3643314"/>
            <a:ext cx="171371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7143768" y="2214554"/>
            <a:ext cx="228601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143636" y="335756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6200000" flipH="1">
            <a:off x="6858032" y="4714868"/>
            <a:ext cx="2143140" cy="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>
            <a:off x="-249271" y="4821247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928662" y="3357562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000232" y="571480"/>
            <a:ext cx="15295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/>
              <a:t>-</a:t>
            </a:r>
            <a:r>
              <a:rPr lang="th-TH" sz="1600" dirty="0" smtClean="0"/>
              <a:t>ข้อมูลลูกค้า</a:t>
            </a:r>
            <a:endParaRPr lang="th-TH" sz="1600" dirty="0"/>
          </a:p>
          <a:p>
            <a:r>
              <a:rPr lang="th-TH" sz="1600" dirty="0" smtClean="0"/>
              <a:t>-รายละเอียดการจ่ายเงิน</a:t>
            </a:r>
          </a:p>
          <a:p>
            <a:r>
              <a:rPr lang="th-TH" sz="1600" dirty="0" smtClean="0"/>
              <a:t>-</a:t>
            </a:r>
            <a:r>
              <a:rPr lang="en-US" sz="1600" dirty="0" smtClean="0"/>
              <a:t>order </a:t>
            </a:r>
            <a:r>
              <a:rPr lang="th-TH" sz="1600" dirty="0" smtClean="0"/>
              <a:t>สินค้า</a:t>
            </a:r>
          </a:p>
          <a:p>
            <a:endParaRPr lang="th-TH" sz="1600" dirty="0"/>
          </a:p>
        </p:txBody>
      </p:sp>
      <p:sp>
        <p:nvSpPr>
          <p:cNvPr id="114" name="TextBox 113"/>
          <p:cNvSpPr txBox="1"/>
          <p:nvPr/>
        </p:nvSpPr>
        <p:spPr>
          <a:xfrm>
            <a:off x="5857884" y="500042"/>
            <a:ext cx="22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</a:p>
          <a:p>
            <a:endParaRPr lang="th-TH" sz="1600" dirty="0"/>
          </a:p>
        </p:txBody>
      </p:sp>
      <p:sp>
        <p:nvSpPr>
          <p:cNvPr id="115" name="TextBox 114"/>
          <p:cNvSpPr txBox="1"/>
          <p:nvPr/>
        </p:nvSpPr>
        <p:spPr>
          <a:xfrm>
            <a:off x="1295376" y="2295516"/>
            <a:ext cx="12114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-รหัสสั่งซื้อสินค้า</a:t>
            </a:r>
          </a:p>
          <a:p>
            <a:r>
              <a:rPr lang="th-TH" sz="1600" dirty="0" smtClean="0"/>
              <a:t>-ข้อมูลสินค้า</a:t>
            </a:r>
          </a:p>
          <a:p>
            <a:r>
              <a:rPr lang="th-TH" sz="1600" dirty="0" smtClean="0"/>
              <a:t>-ข้อมูลโปรโมชั่น</a:t>
            </a:r>
          </a:p>
          <a:p>
            <a:r>
              <a:rPr lang="th-TH" sz="1600" dirty="0" smtClean="0"/>
              <a:t>-หน้า </a:t>
            </a:r>
            <a:r>
              <a:rPr lang="en-US" sz="1600" dirty="0" smtClean="0"/>
              <a:t>web site</a:t>
            </a:r>
            <a:endParaRPr lang="th-TH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6993933" y="2812317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-ข้อมูลธุรกิจ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5857884" y="500042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11143" y="5906716"/>
            <a:ext cx="689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  <a:r>
              <a:rPr lang="en-US" sz="1600" dirty="0" smtClean="0"/>
              <a:t>order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สัญญา</a:t>
            </a:r>
          </a:p>
          <a:p>
            <a:endParaRPr lang="th-TH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864320" y="3956313"/>
            <a:ext cx="904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-สัญญา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ข้อมูลสินค้า</a:t>
            </a:r>
          </a:p>
          <a:p>
            <a:endParaRPr lang="th-TH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607131" y="5983660"/>
            <a:ext cx="1430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-ข้อมูลรายได้ของธุรกิจ</a:t>
            </a:r>
          </a:p>
        </p:txBody>
      </p:sp>
      <p:sp>
        <p:nvSpPr>
          <p:cNvPr id="32" name="TextBox 114"/>
          <p:cNvSpPr txBox="1"/>
          <p:nvPr/>
        </p:nvSpPr>
        <p:spPr>
          <a:xfrm>
            <a:off x="6538057" y="3710092"/>
            <a:ext cx="1071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600" dirty="0" smtClean="0"/>
              <a:t>-ใบแจ้งเก็บภาษี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 </a:t>
            </a:r>
            <a:r>
              <a:rPr lang="en-US" b="1" u="sng" dirty="0" smtClean="0"/>
              <a:t>IT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Input </a:t>
            </a:r>
            <a:r>
              <a:rPr lang="th-TH" dirty="0" smtClean="0"/>
              <a:t>ข้อมูลลูกค้า</a:t>
            </a:r>
          </a:p>
          <a:p>
            <a:pPr>
              <a:buNone/>
            </a:pPr>
            <a:r>
              <a:rPr lang="en-US" dirty="0" smtClean="0"/>
              <a:t>Check </a:t>
            </a:r>
            <a:r>
              <a:rPr lang="th-TH" dirty="0" smtClean="0"/>
              <a:t>ข้อมูลลูกค้า จากฐานข้อมูลลูกค้า</a:t>
            </a:r>
          </a:p>
          <a:p>
            <a:pPr>
              <a:buNone/>
            </a:pPr>
            <a:r>
              <a:rPr lang="th-TH" dirty="0" smtClean="0"/>
              <a:t>ถ้ามีอยู่แล้ว ไม่ทำการ </a:t>
            </a:r>
            <a:r>
              <a:rPr lang="en-US" dirty="0" smtClean="0"/>
              <a:t>update </a:t>
            </a:r>
            <a:r>
              <a:rPr lang="th-TH" dirty="0" smtClean="0"/>
              <a:t>ข้อมูล</a:t>
            </a:r>
          </a:p>
          <a:p>
            <a:pPr>
              <a:buNone/>
            </a:pPr>
            <a:r>
              <a:rPr lang="th-TH" dirty="0" smtClean="0"/>
              <a:t>ถ้าไม่มี ทำการ </a:t>
            </a:r>
            <a:r>
              <a:rPr lang="en-US" dirty="0" smtClean="0"/>
              <a:t>update </a:t>
            </a:r>
            <a:r>
              <a:rPr lang="th-TH" dirty="0" smtClean="0"/>
              <a:t>ข้อมูล</a:t>
            </a:r>
          </a:p>
          <a:p>
            <a:pPr>
              <a:buNone/>
            </a:pPr>
            <a:r>
              <a:rPr lang="en-US" dirty="0" smtClean="0"/>
              <a:t>Output </a:t>
            </a:r>
            <a:r>
              <a:rPr lang="th-TH" dirty="0" smtClean="0"/>
              <a:t>รหัสสั่งซื้อ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en-US" dirty="0" smtClean="0"/>
              <a:t>Input </a:t>
            </a:r>
            <a:r>
              <a:rPr lang="th-TH" dirty="0" smtClean="0"/>
              <a:t>รายละเอียด </a:t>
            </a:r>
            <a:r>
              <a:rPr lang="en-US" dirty="0" smtClean="0"/>
              <a:t>payment , </a:t>
            </a:r>
            <a:r>
              <a:rPr lang="th-TH" dirty="0" smtClean="0"/>
              <a:t>ข้อมูลการสั่งซื้อสินค้า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Check </a:t>
            </a:r>
            <a:r>
              <a:rPr lang="th-TH" dirty="0" smtClean="0"/>
              <a:t>ถ้าถูกต้อง ทำการ</a:t>
            </a:r>
            <a:r>
              <a:rPr lang="en-US" dirty="0" smtClean="0"/>
              <a:t> update </a:t>
            </a:r>
            <a:r>
              <a:rPr lang="th-TH" dirty="0" smtClean="0"/>
              <a:t>ไปยังฐานข้อมูลการสั่งซื้อสินค้า</a:t>
            </a:r>
          </a:p>
          <a:p>
            <a:pPr>
              <a:buNone/>
            </a:pPr>
            <a:r>
              <a:rPr lang="th-TH" dirty="0" smtClean="0"/>
              <a:t>  </a:t>
            </a:r>
            <a:r>
              <a:rPr lang="th-TH" dirty="0" smtClean="0"/>
              <a:t>             ถ้าไม่ถูกต้อง ไม่ทำการ </a:t>
            </a:r>
            <a:r>
              <a:rPr lang="en-US" dirty="0" smtClean="0"/>
              <a:t>update</a:t>
            </a: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en-US" dirty="0" smtClean="0"/>
              <a:t>Read </a:t>
            </a:r>
            <a:r>
              <a:rPr lang="th-TH" dirty="0" smtClean="0"/>
              <a:t>ข้อมูลสินค้า</a:t>
            </a:r>
            <a:r>
              <a:rPr lang="en-US" dirty="0" smtClean="0"/>
              <a:t>,</a:t>
            </a:r>
            <a:r>
              <a:rPr lang="th-TH" dirty="0" smtClean="0"/>
              <a:t>รายละเอียดโปรโมชั่น</a:t>
            </a:r>
          </a:p>
          <a:p>
            <a:pPr>
              <a:buNone/>
            </a:pPr>
            <a:r>
              <a:rPr lang="en-US" dirty="0" smtClean="0"/>
              <a:t>Output </a:t>
            </a:r>
            <a:r>
              <a:rPr lang="th-TH" dirty="0" smtClean="0"/>
              <a:t>หน้า</a:t>
            </a:r>
            <a:r>
              <a:rPr lang="en-US" dirty="0" smtClean="0"/>
              <a:t> website</a:t>
            </a:r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3643306" y="5572140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3572662" y="585709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71670" y="178592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ยืนยันการ   รับสินค้า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ส่งสินค้า</a:t>
            </a:r>
            <a:endParaRPr lang="th-TH" sz="1600" dirty="0" smtClean="0">
              <a:cs typeface="+mj-cs"/>
            </a:endParaRP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เอกสารยืนยันการรับสินค้า</a:t>
            </a:r>
          </a:p>
          <a:p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108315" y="4606933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43636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</a:t>
            </a:r>
            <a:r>
              <a:rPr lang="th-TH" sz="1600" dirty="0" smtClean="0">
                <a:cs typeface="+mj-cs"/>
              </a:rPr>
              <a:t>การซื้อ </a:t>
            </a:r>
            <a:r>
              <a:rPr lang="th-TH" sz="1600" dirty="0" smtClean="0">
                <a:cs typeface="+mj-cs"/>
              </a:rPr>
              <a:t>สินค้า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29322" y="4786322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3" name="Straight Arrow Connector 22"/>
          <p:cNvCxnSpPr/>
          <p:nvPr/>
        </p:nvCxnSpPr>
        <p:spPr>
          <a:xfrm rot="16200000" flipV="1">
            <a:off x="5036347" y="2536025"/>
            <a:ext cx="2286016" cy="20717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71802" y="478632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ข้อมูลลูกค้า</a:t>
            </a:r>
            <a:endParaRPr lang="th-TH" sz="1600" dirty="0">
              <a:cs typeface="+mj-cs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16200000" flipH="1">
            <a:off x="5107785" y="3107529"/>
            <a:ext cx="1643074" cy="15716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929190" y="3786190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cs typeface="+mj-cs"/>
              </a:rPr>
              <a:t>- </a:t>
            </a:r>
            <a:r>
              <a:rPr lang="th-TH" sz="1400" dirty="0" smtClean="0">
                <a:cs typeface="+mj-cs"/>
              </a:rPr>
              <a:t>ข้อมูลการซื้อสินค้า</a:t>
            </a:r>
          </a:p>
          <a:p>
            <a:r>
              <a:rPr lang="en-US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</a:t>
            </a:r>
            <a:r>
              <a:rPr lang="th-TH" sz="1600" dirty="0" smtClean="0">
                <a:cs typeface="+mj-cs"/>
              </a:rPr>
              <a:t>ยีนยันการส่งสินค้า</a:t>
            </a:r>
            <a:endParaRPr lang="th-TH" sz="1600" dirty="0">
              <a:cs typeface="+mj-cs"/>
            </a:endParaRPr>
          </a:p>
        </p:txBody>
      </p:sp>
      <p:cxnSp>
        <p:nvCxnSpPr>
          <p:cNvPr id="18" name="Straight Connector 23"/>
          <p:cNvCxnSpPr/>
          <p:nvPr/>
        </p:nvCxnSpPr>
        <p:spPr>
          <a:xfrm rot="5400000">
            <a:off x="5822959" y="5106999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ฝ่ายจัดส่งสินค้า</a:t>
            </a:r>
            <a:r>
              <a:rPr lang="en-US" b="1" u="sng" dirty="0" smtClean="0"/>
              <a:t>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รหัสสั่งซื้อสินค้า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ตรวจ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สอบรหัสสั่งซื้อสินค้า จากฐานข้อมูลการสั่งซื้อสินค้า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มี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ส่งสินค้า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ไม่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มี แสดงว่าไม่มีการสั่งซื้อสินค้า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รับสินค้า</a:t>
            </a:r>
          </a:p>
          <a:p>
            <a:pPr>
              <a:buNone/>
            </a:pP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ยืนยันการรับสินค้า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ข้อมูลยืนยันการรับสินค้า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เอกสารยืนยันการรับสินค้า</a:t>
            </a:r>
          </a:p>
          <a:p>
            <a:pPr>
              <a:buNone/>
            </a:pP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28596" y="5072074"/>
            <a:ext cx="207170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ounded Rectangle 4"/>
          <p:cNvSpPr/>
          <p:nvPr/>
        </p:nvSpPr>
        <p:spPr>
          <a:xfrm>
            <a:off x="5429256" y="414338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9" name="Rounded Rectangle 5"/>
          <p:cNvSpPr/>
          <p:nvPr/>
        </p:nvSpPr>
        <p:spPr>
          <a:xfrm>
            <a:off x="6357918" y="2928934"/>
            <a:ext cx="278608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sp>
        <p:nvSpPr>
          <p:cNvPr id="10" name="Rounded Rectangle 4"/>
          <p:cNvSpPr/>
          <p:nvPr/>
        </p:nvSpPr>
        <p:spPr>
          <a:xfrm>
            <a:off x="1714480" y="285728"/>
            <a:ext cx="285752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11" name="Rounded Rectangle 5"/>
          <p:cNvSpPr/>
          <p:nvPr/>
        </p:nvSpPr>
        <p:spPr>
          <a:xfrm>
            <a:off x="5214942" y="214290"/>
            <a:ext cx="221457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12" name="Flowchart: Process 4"/>
          <p:cNvSpPr/>
          <p:nvPr/>
        </p:nvSpPr>
        <p:spPr>
          <a:xfrm>
            <a:off x="3571868" y="3857628"/>
            <a:ext cx="785818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3" name="Rectangle 5"/>
          <p:cNvSpPr/>
          <p:nvPr/>
        </p:nvSpPr>
        <p:spPr>
          <a:xfrm>
            <a:off x="2285984" y="6286496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sp>
        <p:nvSpPr>
          <p:cNvPr id="15" name="Rectangle 21"/>
          <p:cNvSpPr/>
          <p:nvPr/>
        </p:nvSpPr>
        <p:spPr>
          <a:xfrm>
            <a:off x="2071670" y="300037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sp>
        <p:nvSpPr>
          <p:cNvPr id="16" name="Rectangle 18"/>
          <p:cNvSpPr/>
          <p:nvPr/>
        </p:nvSpPr>
        <p:spPr>
          <a:xfrm>
            <a:off x="0" y="1714488"/>
            <a:ext cx="2286016" cy="57150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sp>
        <p:nvSpPr>
          <p:cNvPr id="17" name="Rectangle 30"/>
          <p:cNvSpPr/>
          <p:nvPr/>
        </p:nvSpPr>
        <p:spPr>
          <a:xfrm>
            <a:off x="6500826" y="6072206"/>
            <a:ext cx="24288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sp>
        <p:nvSpPr>
          <p:cNvPr id="18" name="Rectangle 16"/>
          <p:cNvSpPr/>
          <p:nvPr/>
        </p:nvSpPr>
        <p:spPr>
          <a:xfrm>
            <a:off x="7000860" y="1571612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sp>
        <p:nvSpPr>
          <p:cNvPr id="19" name="Flowchart: Process 7"/>
          <p:cNvSpPr/>
          <p:nvPr/>
        </p:nvSpPr>
        <p:spPr>
          <a:xfrm>
            <a:off x="8143868" y="357166"/>
            <a:ext cx="1000132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20" name="Rounded Rectangle 16"/>
          <p:cNvSpPr/>
          <p:nvPr/>
        </p:nvSpPr>
        <p:spPr>
          <a:xfrm>
            <a:off x="4357686" y="1785926"/>
            <a:ext cx="178595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21" name="Flowchart: Process 3"/>
          <p:cNvSpPr/>
          <p:nvPr/>
        </p:nvSpPr>
        <p:spPr>
          <a:xfrm>
            <a:off x="0" y="285728"/>
            <a:ext cx="857256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23" name="ลูกศรขวา 22"/>
          <p:cNvSpPr/>
          <p:nvPr/>
        </p:nvSpPr>
        <p:spPr>
          <a:xfrm>
            <a:off x="857224" y="785794"/>
            <a:ext cx="857256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ลูกศรขวา 23"/>
          <p:cNvSpPr/>
          <p:nvPr/>
        </p:nvSpPr>
        <p:spPr>
          <a:xfrm rot="10800000" flipV="1">
            <a:off x="928662" y="928670"/>
            <a:ext cx="785818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ลูกศรขวา 24"/>
          <p:cNvSpPr/>
          <p:nvPr/>
        </p:nvSpPr>
        <p:spPr>
          <a:xfrm>
            <a:off x="4572000" y="64291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ลูกศรขวา 25"/>
          <p:cNvSpPr/>
          <p:nvPr/>
        </p:nvSpPr>
        <p:spPr>
          <a:xfrm>
            <a:off x="7429520" y="428604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ลูกศรขวา 26"/>
          <p:cNvSpPr/>
          <p:nvPr/>
        </p:nvSpPr>
        <p:spPr>
          <a:xfrm rot="10800000" flipV="1">
            <a:off x="7572396" y="571480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ลูกศรโค้งขึ้น 31"/>
          <p:cNvSpPr/>
          <p:nvPr/>
        </p:nvSpPr>
        <p:spPr>
          <a:xfrm rot="5400000">
            <a:off x="6679421" y="1607331"/>
            <a:ext cx="357190" cy="142876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ลูกศรขวา 33"/>
          <p:cNvSpPr/>
          <p:nvPr/>
        </p:nvSpPr>
        <p:spPr>
          <a:xfrm rot="1907507">
            <a:off x="6166163" y="2639475"/>
            <a:ext cx="81254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ลูกศรขวา 34"/>
          <p:cNvSpPr/>
          <p:nvPr/>
        </p:nvSpPr>
        <p:spPr>
          <a:xfrm rot="12707507">
            <a:off x="6084209" y="2674213"/>
            <a:ext cx="774907" cy="5470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ลูกศรขวา 35"/>
          <p:cNvSpPr/>
          <p:nvPr/>
        </p:nvSpPr>
        <p:spPr>
          <a:xfrm rot="5400000">
            <a:off x="5523553" y="1548753"/>
            <a:ext cx="28575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ลูกศรขวา 39"/>
          <p:cNvSpPr/>
          <p:nvPr/>
        </p:nvSpPr>
        <p:spPr>
          <a:xfrm rot="16200000">
            <a:off x="2250265" y="5965049"/>
            <a:ext cx="428628" cy="7143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ลูกศรขวา 40"/>
          <p:cNvSpPr/>
          <p:nvPr/>
        </p:nvSpPr>
        <p:spPr>
          <a:xfrm rot="5400000">
            <a:off x="6845156" y="4942058"/>
            <a:ext cx="207170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ลูกศรขวา 41"/>
          <p:cNvSpPr/>
          <p:nvPr/>
        </p:nvSpPr>
        <p:spPr>
          <a:xfrm rot="13614412" flipV="1">
            <a:off x="6641303" y="5845005"/>
            <a:ext cx="571504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วา 42"/>
          <p:cNvSpPr/>
          <p:nvPr/>
        </p:nvSpPr>
        <p:spPr>
          <a:xfrm rot="5400000">
            <a:off x="1451586" y="4263397"/>
            <a:ext cx="142876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ลูกศรขวา 44"/>
          <p:cNvSpPr/>
          <p:nvPr/>
        </p:nvSpPr>
        <p:spPr>
          <a:xfrm rot="16200000">
            <a:off x="1594466" y="4334834"/>
            <a:ext cx="1428760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ลูกศรขวา 45"/>
          <p:cNvSpPr/>
          <p:nvPr/>
        </p:nvSpPr>
        <p:spPr>
          <a:xfrm rot="8242897">
            <a:off x="2311938" y="4506884"/>
            <a:ext cx="1364807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ลูกศรขวา 46"/>
          <p:cNvSpPr/>
          <p:nvPr/>
        </p:nvSpPr>
        <p:spPr>
          <a:xfrm rot="19042897" flipV="1">
            <a:off x="2379768" y="4651373"/>
            <a:ext cx="1311148" cy="55581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ลูกศรขวา 47"/>
          <p:cNvSpPr/>
          <p:nvPr/>
        </p:nvSpPr>
        <p:spPr>
          <a:xfrm rot="13651721" flipV="1">
            <a:off x="4969133" y="3713986"/>
            <a:ext cx="1180887" cy="4716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ลูกศรขวา 48"/>
          <p:cNvSpPr/>
          <p:nvPr/>
        </p:nvSpPr>
        <p:spPr>
          <a:xfrm flipV="1">
            <a:off x="4357686" y="4429132"/>
            <a:ext cx="1000132" cy="4572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ลูกศรขวา 49"/>
          <p:cNvSpPr/>
          <p:nvPr/>
        </p:nvSpPr>
        <p:spPr>
          <a:xfrm rot="10800000">
            <a:off x="4429124" y="4500569"/>
            <a:ext cx="100013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ลูกศรขวา 50"/>
          <p:cNvSpPr/>
          <p:nvPr/>
        </p:nvSpPr>
        <p:spPr>
          <a:xfrm rot="9929345">
            <a:off x="4331614" y="3535672"/>
            <a:ext cx="1997776" cy="4624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ลูกศรขวา 51"/>
          <p:cNvSpPr/>
          <p:nvPr/>
        </p:nvSpPr>
        <p:spPr>
          <a:xfrm>
            <a:off x="1214414" y="4786322"/>
            <a:ext cx="385765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9" name="ตัวเชื่อมต่อตรง 58"/>
          <p:cNvCxnSpPr/>
          <p:nvPr/>
        </p:nvCxnSpPr>
        <p:spPr>
          <a:xfrm rot="5400000">
            <a:off x="-46387" y="3546793"/>
            <a:ext cx="2523190" cy="1588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สี่เหลี่ยมผืนผ้า 61"/>
          <p:cNvSpPr/>
          <p:nvPr/>
        </p:nvSpPr>
        <p:spPr>
          <a:xfrm>
            <a:off x="2571736" y="5000636"/>
            <a:ext cx="1142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2500298" y="3929066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428860" y="5857892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1285852" y="2357430"/>
            <a:ext cx="814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1643042" y="3714752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2285984" y="3571876"/>
            <a:ext cx="1446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ข้อมูลยีนยันการส่งสินค้า</a:t>
            </a:r>
            <a:endParaRPr lang="th-TH" sz="1400" dirty="0"/>
          </a:p>
        </p:txBody>
      </p:sp>
      <p:sp>
        <p:nvSpPr>
          <p:cNvPr id="69" name="สี่เหลี่ยมผืนผ้า 68"/>
          <p:cNvSpPr/>
          <p:nvPr/>
        </p:nvSpPr>
        <p:spPr>
          <a:xfrm>
            <a:off x="4143372" y="457200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หน้า</a:t>
            </a:r>
            <a:r>
              <a:rPr lang="en-US" sz="1400" dirty="0" smtClean="0"/>
              <a:t>website</a:t>
            </a:r>
          </a:p>
          <a:p>
            <a:pPr>
              <a:buFontTx/>
              <a:buChar char="-"/>
            </a:pPr>
            <a:r>
              <a:rPr lang="th-TH" sz="1400" dirty="0" smtClean="0"/>
              <a:t>รหัสสั่งซื้อ</a:t>
            </a:r>
            <a:endParaRPr lang="en-US" sz="1400" dirty="0" smtClean="0"/>
          </a:p>
        </p:txBody>
      </p:sp>
      <p:sp>
        <p:nvSpPr>
          <p:cNvPr id="70" name="สี่เหลี่ยมผืนผ้า 69"/>
          <p:cNvSpPr/>
          <p:nvPr/>
        </p:nvSpPr>
        <p:spPr>
          <a:xfrm>
            <a:off x="4286248" y="378619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ข้อมูลลูกค้า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รายละเอียด </a:t>
            </a:r>
            <a:r>
              <a:rPr lang="en-US" sz="1400" dirty="0" smtClean="0"/>
              <a:t>payment</a:t>
            </a:r>
            <a:endParaRPr lang="th-TH" sz="1400" dirty="0" smtClean="0"/>
          </a:p>
        </p:txBody>
      </p:sp>
      <p:sp>
        <p:nvSpPr>
          <p:cNvPr id="71" name="สี่เหลี่ยมผืนผ้า 70"/>
          <p:cNvSpPr/>
          <p:nvPr/>
        </p:nvSpPr>
        <p:spPr>
          <a:xfrm>
            <a:off x="5786446" y="342900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th-TH" sz="1400" dirty="0"/>
          </a:p>
        </p:txBody>
      </p:sp>
      <p:sp>
        <p:nvSpPr>
          <p:cNvPr id="72" name="สี่เหลี่ยมผืนผ้า 71"/>
          <p:cNvSpPr/>
          <p:nvPr/>
        </p:nvSpPr>
        <p:spPr>
          <a:xfrm>
            <a:off x="5072066" y="3643314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</a:t>
            </a:r>
            <a:endParaRPr lang="th-TH" sz="1400" dirty="0"/>
          </a:p>
        </p:txBody>
      </p:sp>
      <p:sp>
        <p:nvSpPr>
          <p:cNvPr id="73" name="สี่เหลี่ยมผืนผ้า 72"/>
          <p:cNvSpPr/>
          <p:nvPr/>
        </p:nvSpPr>
        <p:spPr>
          <a:xfrm>
            <a:off x="5643570" y="2571744"/>
            <a:ext cx="10715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แผนการตลาด</a:t>
            </a:r>
            <a:endParaRPr lang="th-TH" sz="1400" dirty="0"/>
          </a:p>
        </p:txBody>
      </p:sp>
      <p:sp>
        <p:nvSpPr>
          <p:cNvPr id="74" name="สี่เหลี่ยมผืนผ้า 73"/>
          <p:cNvSpPr/>
          <p:nvPr/>
        </p:nvSpPr>
        <p:spPr>
          <a:xfrm>
            <a:off x="6357950" y="2285992"/>
            <a:ext cx="1244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ยืนยันแผนการตลาด</a:t>
            </a:r>
            <a:endParaRPr lang="th-TH" sz="1400" dirty="0"/>
          </a:p>
        </p:txBody>
      </p:sp>
      <p:sp>
        <p:nvSpPr>
          <p:cNvPr id="75" name="ลูกศรขวา 74"/>
          <p:cNvSpPr/>
          <p:nvPr/>
        </p:nvSpPr>
        <p:spPr>
          <a:xfrm rot="8513185" flipV="1">
            <a:off x="4151414" y="5784128"/>
            <a:ext cx="139715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สี่เหลี่ยมผืนผ้า 75"/>
          <p:cNvSpPr/>
          <p:nvPr/>
        </p:nvSpPr>
        <p:spPr>
          <a:xfrm>
            <a:off x="4572000" y="5929330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77" name="สี่เหลี่ยมผืนผ้า 76"/>
          <p:cNvSpPr/>
          <p:nvPr/>
        </p:nvSpPr>
        <p:spPr>
          <a:xfrm>
            <a:off x="7862880" y="4000504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78" name="สี่เหลี่ยมผืนผ้า 77"/>
          <p:cNvSpPr/>
          <p:nvPr/>
        </p:nvSpPr>
        <p:spPr>
          <a:xfrm>
            <a:off x="5643570" y="5715016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79" name="ลูกศรขวา 78"/>
          <p:cNvSpPr/>
          <p:nvPr/>
        </p:nvSpPr>
        <p:spPr>
          <a:xfrm flipV="1">
            <a:off x="5072066" y="3071810"/>
            <a:ext cx="1180887" cy="4716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สี่เหลี่ยมผืนผ้า 79"/>
          <p:cNvSpPr/>
          <p:nvPr/>
        </p:nvSpPr>
        <p:spPr>
          <a:xfrm>
            <a:off x="4786314" y="2786058"/>
            <a:ext cx="14766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ข้อมูลการสั่งซื้อของลูกค้า</a:t>
            </a:r>
            <a:endParaRPr lang="th-TH" sz="1400" dirty="0"/>
          </a:p>
        </p:txBody>
      </p:sp>
      <p:sp>
        <p:nvSpPr>
          <p:cNvPr id="81" name="ลูกศรขวา 80"/>
          <p:cNvSpPr/>
          <p:nvPr/>
        </p:nvSpPr>
        <p:spPr>
          <a:xfrm rot="7301837">
            <a:off x="2143108" y="135729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2" name="ลูกศรขวา 81"/>
          <p:cNvSpPr/>
          <p:nvPr/>
        </p:nvSpPr>
        <p:spPr>
          <a:xfrm rot="18101837" flipV="1">
            <a:off x="2178902" y="1436269"/>
            <a:ext cx="721719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3" name="สี่เหลี่ยมผืนผ้า 82"/>
          <p:cNvSpPr/>
          <p:nvPr/>
        </p:nvSpPr>
        <p:spPr>
          <a:xfrm>
            <a:off x="1214414" y="1285860"/>
            <a:ext cx="121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84" name="สี่เหลี่ยมผืนผ้า 83"/>
          <p:cNvSpPr/>
          <p:nvPr/>
        </p:nvSpPr>
        <p:spPr>
          <a:xfrm>
            <a:off x="2571736" y="1357298"/>
            <a:ext cx="11657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ข้อมูลสินค้าคงคลัง</a:t>
            </a:r>
            <a:endParaRPr lang="th-TH" sz="1400" dirty="0"/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4572000" y="785794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ข้อมูลการสั่งซื้อสินค้า</a:t>
            </a:r>
            <a:endParaRPr lang="th-TH" sz="1400" dirty="0"/>
          </a:p>
        </p:txBody>
      </p:sp>
      <p:sp>
        <p:nvSpPr>
          <p:cNvPr id="86" name="สี่เหลี่ยมผืนผ้า 85"/>
          <p:cNvSpPr/>
          <p:nvPr/>
        </p:nvSpPr>
        <p:spPr>
          <a:xfrm>
            <a:off x="857224" y="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สัญญาซื้อ-ขาย</a:t>
            </a:r>
          </a:p>
          <a:p>
            <a:pPr>
              <a:buFontTx/>
              <a:buChar char="-"/>
            </a:pPr>
            <a:r>
              <a:rPr lang="th-TH" sz="1400" dirty="0" smtClean="0"/>
              <a:t> ข้อมูลสินค้า</a:t>
            </a:r>
            <a:endParaRPr lang="th-TH" sz="1400" dirty="0"/>
          </a:p>
        </p:txBody>
      </p:sp>
      <p:sp>
        <p:nvSpPr>
          <p:cNvPr id="87" name="สี่เหลี่ยมผืนผ้า 86"/>
          <p:cNvSpPr/>
          <p:nvPr/>
        </p:nvSpPr>
        <p:spPr>
          <a:xfrm>
            <a:off x="0" y="1071546"/>
            <a:ext cx="1571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</a:t>
            </a:r>
            <a:r>
              <a:rPr lang="en-US" sz="1400" dirty="0" smtClean="0"/>
              <a:t> payment</a:t>
            </a:r>
          </a:p>
        </p:txBody>
      </p:sp>
      <p:sp>
        <p:nvSpPr>
          <p:cNvPr id="88" name="สี่เหลี่ยมผืนผ้า 87"/>
          <p:cNvSpPr/>
          <p:nvPr/>
        </p:nvSpPr>
        <p:spPr>
          <a:xfrm>
            <a:off x="4929190" y="1428736"/>
            <a:ext cx="76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 งบการเงิน</a:t>
            </a:r>
            <a:endParaRPr lang="th-TH" sz="1400" dirty="0"/>
          </a:p>
        </p:txBody>
      </p:sp>
      <p:sp>
        <p:nvSpPr>
          <p:cNvPr id="89" name="สี่เหลี่ยมผืนผ้า 88"/>
          <p:cNvSpPr/>
          <p:nvPr/>
        </p:nvSpPr>
        <p:spPr>
          <a:xfrm>
            <a:off x="5929322" y="1428736"/>
            <a:ext cx="886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ข้อมูลการเงิน</a:t>
            </a:r>
            <a:endParaRPr lang="th-TH" sz="1400" dirty="0"/>
          </a:p>
        </p:txBody>
      </p:sp>
      <p:sp>
        <p:nvSpPr>
          <p:cNvPr id="91" name="สี่เหลี่ยมผืนผ้า 90"/>
          <p:cNvSpPr/>
          <p:nvPr/>
        </p:nvSpPr>
        <p:spPr>
          <a:xfrm>
            <a:off x="7358082" y="142852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-ข้อมูลธุรกิจ</a:t>
            </a:r>
            <a:endParaRPr lang="th-TH" sz="1400" dirty="0"/>
          </a:p>
        </p:txBody>
      </p:sp>
      <p:sp>
        <p:nvSpPr>
          <p:cNvPr id="92" name="สี่เหลี่ยมผืนผ้า 91"/>
          <p:cNvSpPr/>
          <p:nvPr/>
        </p:nvSpPr>
        <p:spPr>
          <a:xfrm>
            <a:off x="7429520" y="64291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ข้อมูลดอกเบี้ย</a:t>
            </a:r>
          </a:p>
          <a:p>
            <a:pPr>
              <a:buFontTx/>
              <a:buChar char="-"/>
            </a:pPr>
            <a:r>
              <a:rPr lang="th-TH" sz="1400" dirty="0" smtClean="0"/>
              <a:t> วงเงินกู้</a:t>
            </a:r>
            <a:endParaRPr lang="th-TH" sz="1400" dirty="0"/>
          </a:p>
        </p:txBody>
      </p:sp>
      <p:cxnSp>
        <p:nvCxnSpPr>
          <p:cNvPr id="93" name="Straight Connector 23"/>
          <p:cNvCxnSpPr/>
          <p:nvPr/>
        </p:nvCxnSpPr>
        <p:spPr>
          <a:xfrm rot="5400000">
            <a:off x="-70676" y="199944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23"/>
          <p:cNvCxnSpPr/>
          <p:nvPr/>
        </p:nvCxnSpPr>
        <p:spPr>
          <a:xfrm rot="5400000">
            <a:off x="6930248" y="1856570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23"/>
          <p:cNvCxnSpPr/>
          <p:nvPr/>
        </p:nvCxnSpPr>
        <p:spPr>
          <a:xfrm rot="5400000">
            <a:off x="6394463" y="639288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23"/>
          <p:cNvCxnSpPr/>
          <p:nvPr/>
        </p:nvCxnSpPr>
        <p:spPr>
          <a:xfrm rot="5400000">
            <a:off x="2285996" y="6572260"/>
            <a:ext cx="57148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23"/>
          <p:cNvCxnSpPr/>
          <p:nvPr/>
        </p:nvCxnSpPr>
        <p:spPr>
          <a:xfrm rot="5400000">
            <a:off x="2000232" y="3286124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1.</a:t>
            </a:r>
            <a:r>
              <a:rPr lang="th-TH" sz="1800" dirty="0" smtClean="0"/>
              <a:t> ฝ่ายบัญชี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    - จัดทำงบการเงิน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	-เงินกู้</a:t>
            </a:r>
          </a:p>
          <a:p>
            <a:pPr>
              <a:buNone/>
            </a:pPr>
            <a:r>
              <a:rPr lang="en-US" sz="1800" dirty="0" smtClean="0"/>
              <a:t>2</a:t>
            </a:r>
            <a:r>
              <a:rPr lang="th-TH" sz="1800" dirty="0" smtClean="0"/>
              <a:t>. ฝ่ายจัดซื้อ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จัดซื้อสินค้า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-ตรวจสอบสินค้าคงคลัง</a:t>
            </a:r>
          </a:p>
          <a:p>
            <a:pPr>
              <a:buNone/>
            </a:pPr>
            <a:r>
              <a:rPr lang="en-US" sz="1800" dirty="0" smtClean="0"/>
              <a:t>3. </a:t>
            </a:r>
            <a:r>
              <a:rPr lang="th-TH" sz="1800" dirty="0" smtClean="0"/>
              <a:t>ฝ่ายการตลาด</a:t>
            </a:r>
          </a:p>
          <a:p>
            <a:pPr>
              <a:buNone/>
            </a:pPr>
            <a:r>
              <a:rPr lang="th-TH" sz="1800" dirty="0" smtClean="0"/>
              <a:t>	-วางแผนการตลาด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-ทำ</a:t>
            </a:r>
            <a:r>
              <a:rPr lang="en-US" sz="1800" dirty="0" smtClean="0"/>
              <a:t>PR</a:t>
            </a:r>
          </a:p>
          <a:p>
            <a:pPr>
              <a:buNone/>
            </a:pPr>
            <a:r>
              <a:rPr lang="en-US" sz="1800" dirty="0" smtClean="0"/>
              <a:t>4.</a:t>
            </a:r>
            <a:r>
              <a:rPr lang="th-TH" sz="1800" dirty="0" smtClean="0"/>
              <a:t> ฝ่าย </a:t>
            </a:r>
            <a:r>
              <a:rPr lang="en-US" sz="1800" dirty="0" smtClean="0"/>
              <a:t>IT</a:t>
            </a:r>
            <a:r>
              <a:rPr lang="th-TH" sz="1800" dirty="0" smtClean="0"/>
              <a:t> 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ดูแลระบบ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en-US" sz="1800" dirty="0" smtClean="0"/>
              <a:t>-</a:t>
            </a:r>
            <a:r>
              <a:rPr lang="th-TH" sz="1800" dirty="0" smtClean="0"/>
              <a:t>ซ่อมบำรุงและพัฒนาระบบ</a:t>
            </a:r>
          </a:p>
          <a:p>
            <a:pPr>
              <a:buNone/>
            </a:pPr>
            <a:r>
              <a:rPr lang="en-US" sz="1800" dirty="0" smtClean="0"/>
              <a:t>5.</a:t>
            </a:r>
            <a:r>
              <a:rPr lang="th-TH" sz="1800" dirty="0" smtClean="0"/>
              <a:t> ฝ่ายจัดส่งสินค้า</a:t>
            </a:r>
          </a:p>
          <a:p>
            <a:pPr>
              <a:buNone/>
            </a:pPr>
            <a:r>
              <a:rPr lang="en-US" sz="1800" dirty="0" smtClean="0"/>
              <a:t>	-</a:t>
            </a:r>
            <a:r>
              <a:rPr lang="th-TH" sz="1800" dirty="0" smtClean="0"/>
              <a:t>จัดส่งสินค้า</a:t>
            </a:r>
          </a:p>
          <a:p>
            <a:pPr>
              <a:buNone/>
            </a:pPr>
            <a:endParaRPr lang="en-US" sz="1800" dirty="0" smtClean="0"/>
          </a:p>
          <a:p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ฝ่ายบัญชี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357554" y="1857364"/>
            <a:ext cx="1571636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7" name="Rounded Rectangle 6"/>
          <p:cNvSpPr/>
          <p:nvPr/>
        </p:nvSpPr>
        <p:spPr>
          <a:xfrm>
            <a:off x="6143636" y="1928802"/>
            <a:ext cx="1714512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8" name="Flowchart: Process 7"/>
          <p:cNvSpPr/>
          <p:nvPr/>
        </p:nvSpPr>
        <p:spPr>
          <a:xfrm>
            <a:off x="214282" y="1714488"/>
            <a:ext cx="1928826" cy="150019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43108" y="2571744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5984" y="1785926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929190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928926" y="4643446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2929720" y="4928404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2143108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85984" y="2857496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cs typeface="+mj-cs"/>
              </a:rPr>
              <a:t>-ข้อมูลธุรกิจ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3321041" y="3964785"/>
            <a:ext cx="1358116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857488" y="3643314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5000628" y="228599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 งบการเงิน</a:t>
            </a:r>
            <a:endParaRPr lang="th-TH" sz="1600" dirty="0"/>
          </a:p>
        </p:txBody>
      </p:sp>
      <p:cxnSp>
        <p:nvCxnSpPr>
          <p:cNvPr id="19" name="Straight Arrow Connector 18"/>
          <p:cNvCxnSpPr/>
          <p:nvPr/>
        </p:nvCxnSpPr>
        <p:spPr>
          <a:xfrm rot="16200000" flipV="1">
            <a:off x="3576630" y="3924304"/>
            <a:ext cx="1295408" cy="19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86248" y="371475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Input </a:t>
            </a:r>
            <a:r>
              <a:rPr lang="th-TH" dirty="0" smtClean="0"/>
              <a:t>ข้อมูลดอกเบี้ยของแต่ละธนาคารและวงเงินกู้</a:t>
            </a:r>
          </a:p>
          <a:p>
            <a:pPr>
              <a:buNone/>
            </a:pPr>
            <a:r>
              <a:rPr lang="th-TH" dirty="0" smtClean="0"/>
              <a:t>เปรียบเทียบธนาคารคิดดอกเบี้ยต่ำที่สุด</a:t>
            </a:r>
          </a:p>
          <a:p>
            <a:pPr>
              <a:buNone/>
            </a:pPr>
            <a:r>
              <a:rPr lang="en-US" dirty="0" smtClean="0"/>
              <a:t>Output </a:t>
            </a:r>
            <a:r>
              <a:rPr lang="th-TH" dirty="0" smtClean="0"/>
              <a:t>ข้อมูลธุรกิจ</a:t>
            </a: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th-TH" dirty="0" smtClean="0"/>
              <a:t>ฝ่ายจัดซื้อ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3214678" y="457200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215472" y="485696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2000232" y="3000372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71670" y="2000240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สัญญาซื้อ-ขาย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3214686"/>
            <a:ext cx="100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</a:t>
            </a:r>
            <a:r>
              <a:rPr lang="en-US" sz="1600" dirty="0" smtClean="0">
                <a:cs typeface="+mj-cs"/>
              </a:rPr>
              <a:t>pay </a:t>
            </a:r>
            <a:r>
              <a:rPr lang="en-US" sz="1600" dirty="0" err="1" smtClean="0">
                <a:cs typeface="+mj-cs"/>
              </a:rPr>
              <a:t>ment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3644100" y="4071148"/>
            <a:ext cx="85725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0"/>
          </p:cNvCxnSpPr>
          <p:nvPr/>
        </p:nvCxnSpPr>
        <p:spPr>
          <a:xfrm rot="5400000" flipH="1" flipV="1">
            <a:off x="3894133" y="4107661"/>
            <a:ext cx="92790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00036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ข้อมูลการซื้อ สินค้า</a:t>
            </a:r>
            <a:endParaRPr lang="th-TH" sz="1600" dirty="0"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912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ข้อมูลสินค้าคงคลัง</a:t>
            </a:r>
            <a:endParaRPr lang="th-TH" sz="1600" dirty="0">
              <a:cs typeface="+mj-c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500694" y="228599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ข้อมูลการสั่งซื้อสินค้า</a:t>
            </a:r>
            <a:endParaRPr lang="th-TH" sz="1600" dirty="0">
              <a:cs typeface="+mj-cs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5143504" y="3000372"/>
            <a:ext cx="1509722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72132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อนุมัติงบสั่งซื้อสินค้า</a:t>
            </a:r>
            <a:endParaRPr lang="th-TH" sz="16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ฝ่ายการตลาด</a:t>
            </a:r>
            <a:endParaRPr lang="th-TH" dirty="0"/>
          </a:p>
        </p:txBody>
      </p:sp>
      <p:sp>
        <p:nvSpPr>
          <p:cNvPr id="5" name="Flowchart: Process 4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214678" y="1928802"/>
            <a:ext cx="1928826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cxnSp>
        <p:nvCxnSpPr>
          <p:cNvPr id="9" name="Straight Arrow Connector 8"/>
          <p:cNvCxnSpPr/>
          <p:nvPr/>
        </p:nvCxnSpPr>
        <p:spPr>
          <a:xfrm rot="10800000">
            <a:off x="2000232" y="2857496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14744" y="38576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ข้อมูลการสั่งซื้อของลูกค้า</a:t>
            </a:r>
            <a:endParaRPr lang="th-TH" sz="1600" dirty="0"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314324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28794" y="4572008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1786712" y="4999842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224996" y="4133062"/>
            <a:ext cx="846144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57818" y="307181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ยืนยันแผนการตลาด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10800000">
            <a:off x="5143504" y="3071810"/>
            <a:ext cx="1509722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643570" y="2500306"/>
            <a:ext cx="1143008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00760" y="5715016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857752" y="3714752"/>
            <a:ext cx="2143140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5858678" y="614285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5429256" y="4000504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22" name="Rounded Rectangle 21"/>
          <p:cNvSpPr/>
          <p:nvPr/>
        </p:nvSpPr>
        <p:spPr>
          <a:xfrm>
            <a:off x="1214414" y="714356"/>
            <a:ext cx="164307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</a:t>
            </a:r>
            <a:endParaRPr lang="th-TH" dirty="0"/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2857488" y="1357298"/>
            <a:ext cx="633418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14678" y="1357298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16200000" flipV="1">
            <a:off x="4643438" y="3714752"/>
            <a:ext cx="2000264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สี่เหลี่ยมผืนผ้า 20"/>
          <p:cNvSpPr/>
          <p:nvPr/>
        </p:nvSpPr>
        <p:spPr>
          <a:xfrm>
            <a:off x="4786314" y="5357826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รายละเอียดโปรโมชั่นปี่ที่แล้ว</a:t>
            </a:r>
            <a:endParaRPr lang="th-T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Pseudo </a:t>
            </a:r>
            <a:r>
              <a:rPr lang="th-TH" b="1" u="sng" dirty="0" smtClean="0"/>
              <a:t>ฝ่ายการตลาด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รายละเอียดโปรโมชั่นปีที่แล้ว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จากฐานข้อมูลโปรโมชั่น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       ข้อมูลการสั่งซื้อสินค้าของลูกค้า จากฐานข้อมูลการสั่งซื้อสินค้า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Process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ฝ่าย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การตลาดวางแผนการตลาด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นำโปรโมชั่นเก่า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มา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วิเคราะห์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นำการสั่งซื้อสินค้าของลูกค้ามาวิเคราะห์</a:t>
            </a: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Sent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ส่งแผนการตลาดที่ได้ ไปยัง เจ้าของกิจการ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ถ้าผ่านการยืนยันทำการ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Update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แผนการตลาด ไปยัง ฝ่าย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IT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รายละเอียดโปรโมชั่น ไปยัง ฐานข้อมูลโปรโมชั่น</a:t>
            </a:r>
          </a:p>
          <a:p>
            <a:pPr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ถ้าไม่ผ่าน กลับไป วางแผนการตลาดใหม่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ข้อมูลโปรโมชั่น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 </a:t>
            </a:r>
            <a:r>
              <a:rPr lang="en-US" dirty="0" smtClean="0"/>
              <a:t>IT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4714876" y="5572140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4644232" y="585709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00232" y="228599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ข้อมูลลูกค้า</a:t>
            </a:r>
          </a:p>
          <a:p>
            <a:endParaRPr lang="th-TH" sz="1600" dirty="0"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หน้า</a:t>
            </a:r>
            <a:r>
              <a:rPr lang="en-US" sz="1600" dirty="0" smtClean="0">
                <a:cs typeface="+mj-cs"/>
              </a:rPr>
              <a:t> website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3858414" y="4571214"/>
            <a:ext cx="185738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86314" y="507207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ข้อมูลลูกค้า</a:t>
            </a:r>
            <a:endParaRPr lang="th-TH" sz="1600" dirty="0">
              <a:cs typeface="+mj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57818" y="385762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5143504" y="2786058"/>
            <a:ext cx="142876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037273" y="3321049"/>
            <a:ext cx="107157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572264" y="292893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>
            <a:off x="5430050" y="414258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72132" y="1071546"/>
            <a:ext cx="27860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2" name="Straight Arrow Connector 31"/>
          <p:cNvCxnSpPr>
            <a:endCxn id="5" idx="0"/>
          </p:cNvCxnSpPr>
          <p:nvPr/>
        </p:nvCxnSpPr>
        <p:spPr>
          <a:xfrm rot="10800000" flipV="1">
            <a:off x="4179092" y="1214422"/>
            <a:ext cx="1393041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85786" y="5286388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42" name="Straight Arrow Connector 41"/>
          <p:cNvCxnSpPr/>
          <p:nvPr/>
        </p:nvCxnSpPr>
        <p:spPr>
          <a:xfrm rot="5400000">
            <a:off x="893737" y="4535495"/>
            <a:ext cx="135732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786050" y="442913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</a:t>
            </a:r>
            <a:endParaRPr lang="th-TH" sz="1600" dirty="0">
              <a:cs typeface="+mj-cs"/>
            </a:endParaRPr>
          </a:p>
        </p:txBody>
      </p:sp>
      <p:cxnSp>
        <p:nvCxnSpPr>
          <p:cNvPr id="23" name="Straight Connector 23"/>
          <p:cNvCxnSpPr/>
          <p:nvPr/>
        </p:nvCxnSpPr>
        <p:spPr>
          <a:xfrm rot="5400000">
            <a:off x="750861" y="5607065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3"/>
          <p:cNvCxnSpPr/>
          <p:nvPr/>
        </p:nvCxnSpPr>
        <p:spPr>
          <a:xfrm rot="5400000">
            <a:off x="5537207" y="139222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สี่เหลี่ยมผืนผ้า 20"/>
          <p:cNvSpPr/>
          <p:nvPr/>
        </p:nvSpPr>
        <p:spPr>
          <a:xfrm>
            <a:off x="3643306" y="1357298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28" name="Rectangle 27"/>
          <p:cNvSpPr/>
          <p:nvPr/>
        </p:nvSpPr>
        <p:spPr>
          <a:xfrm>
            <a:off x="0" y="4500570"/>
            <a:ext cx="14973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รายละเอียด </a:t>
            </a:r>
            <a:r>
              <a:rPr lang="en-US" sz="1400" dirty="0" smtClean="0"/>
              <a:t>payment</a:t>
            </a:r>
            <a:endParaRPr lang="th-TH" sz="1400" dirty="0" smtClean="0"/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2751125" y="4464057"/>
            <a:ext cx="164307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673</Words>
  <Application>Microsoft Office PowerPoint</Application>
  <PresentationFormat>On-screen Show (4:3)</PresentationFormat>
  <Paragraphs>189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Business</vt:lpstr>
      <vt:lpstr>ฝ่ายบัญชี</vt:lpstr>
      <vt:lpstr>Slide 4</vt:lpstr>
      <vt:lpstr>ฝ่ายจัดซื้อ</vt:lpstr>
      <vt:lpstr>Slide 6</vt:lpstr>
      <vt:lpstr>ฝ่ายการตลาด</vt:lpstr>
      <vt:lpstr>Pseudo ฝ่ายการตลาด</vt:lpstr>
      <vt:lpstr>ฝ่าย IT</vt:lpstr>
      <vt:lpstr>Pseudo ฝ่าย IT</vt:lpstr>
      <vt:lpstr>ฝ่ายจัดส่งสินค้า</vt:lpstr>
      <vt:lpstr>Pseudo ฝ่ายจัดส่งสินค้า 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Tanakorn</cp:lastModifiedBy>
  <cp:revision>67</cp:revision>
  <dcterms:created xsi:type="dcterms:W3CDTF">2011-06-23T02:42:18Z</dcterms:created>
  <dcterms:modified xsi:type="dcterms:W3CDTF">2011-07-13T15:40:46Z</dcterms:modified>
</cp:coreProperties>
</file>